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7" r:id="rId1"/>
  </p:sldMasterIdLst>
  <p:notesMasterIdLst>
    <p:notesMasterId r:id="rId25"/>
  </p:notesMasterIdLst>
  <p:sldIdLst>
    <p:sldId id="256" r:id="rId2"/>
    <p:sldId id="261" r:id="rId3"/>
    <p:sldId id="260" r:id="rId4"/>
    <p:sldId id="257" r:id="rId5"/>
    <p:sldId id="267" r:id="rId6"/>
    <p:sldId id="268" r:id="rId7"/>
    <p:sldId id="259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64" r:id="rId20"/>
    <p:sldId id="265" r:id="rId21"/>
    <p:sldId id="281" r:id="rId22"/>
    <p:sldId id="282" r:id="rId23"/>
    <p:sldId id="28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ys stil 1 - utheving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ys stil 3 - uthevin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051FC-1B97-4608-848A-4F8A6F5557AE}" type="datetimeFigureOut">
              <a:rPr lang="nb-NO" smtClean="0"/>
              <a:t>06.02.2015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90682-DCA1-431B-B98E-64A2606CF52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4149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Før vi starter:</a:t>
            </a:r>
            <a:r>
              <a:rPr lang="nb-NO" baseline="0" dirty="0" smtClean="0"/>
              <a:t> lyst til å si noe grunnleggende slik at alle har samme utgangspunkt for resten av møtet!</a:t>
            </a:r>
          </a:p>
          <a:p>
            <a:r>
              <a:rPr lang="nb-NO" baseline="0" dirty="0" smtClean="0"/>
              <a:t>Ikke hva er best for elevene ved hver enkelt eksisterende skole!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90682-DCA1-431B-B98E-64A2606CF529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5595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Elevtall: 1999/2000 fram til 2014/2015: </a:t>
            </a:r>
            <a:r>
              <a:rPr lang="nb-NO" baseline="0" dirty="0" smtClean="0"/>
              <a:t> 460-365= -95. Middels nasjonal vekst-&gt; 326 elever i 2040, ytterligere -39 (95+39=134 elever)</a:t>
            </a:r>
          </a:p>
          <a:p>
            <a:r>
              <a:rPr lang="nb-NO" baseline="0" dirty="0" smtClean="0"/>
              <a:t>Rammeoverføringer: 81 000 pr innbygger 6-15 år. Redusert antall, redusert overføring</a:t>
            </a:r>
          </a:p>
          <a:p>
            <a:r>
              <a:rPr lang="nb-NO" baseline="0" dirty="0" smtClean="0"/>
              <a:t>Hvis prognose fra KS konsulent holder, vil SAK miste </a:t>
            </a:r>
            <a:r>
              <a:rPr lang="nb-NO" baseline="0" dirty="0" err="1" smtClean="0"/>
              <a:t>ca</a:t>
            </a:r>
            <a:r>
              <a:rPr lang="nb-NO" baseline="0" dirty="0" smtClean="0"/>
              <a:t> 6 millioner i rammetilskudd. Dyrere enhetskostnad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90682-DCA1-431B-B98E-64A2606CF52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2943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Olav Kvarme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90682-DCA1-431B-B98E-64A2606CF529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3920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Jeg startet 1.august 2009.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90682-DCA1-431B-B98E-64A2606CF529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6201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00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9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9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6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24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556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18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99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043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343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729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25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Åpent møte, driftstilpasning skole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Begnadalen 5.februar 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0276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28018"/>
          </a:xfrm>
        </p:spPr>
        <p:txBody>
          <a:bodyPr>
            <a:normAutofit/>
          </a:bodyPr>
          <a:lstStyle/>
          <a:p>
            <a:r>
              <a:rPr lang="nb-NO" sz="2000" dirty="0" smtClean="0"/>
              <a:t>Historikk forts.</a:t>
            </a:r>
            <a:endParaRPr lang="nb-NO" sz="2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4128" y="1488332"/>
            <a:ext cx="9720071" cy="482102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 </a:t>
            </a:r>
            <a:r>
              <a:rPr lang="nb-NO" sz="4000" dirty="0"/>
              <a:t>Kommunestyret 19.06.2014: 7 alternativ utredet-&gt;</a:t>
            </a:r>
            <a:r>
              <a:rPr lang="nn-NO" sz="4000" dirty="0"/>
              <a:t> </a:t>
            </a:r>
            <a:r>
              <a:rPr lang="nn-NO" sz="4000" i="1" dirty="0"/>
              <a:t>Det tas sikte på en sentralskolemodell der </a:t>
            </a:r>
            <a:r>
              <a:rPr lang="nn-NO" sz="4000" i="1" dirty="0" err="1"/>
              <a:t>alternativene</a:t>
            </a:r>
            <a:r>
              <a:rPr lang="nn-NO" sz="4000" i="1" dirty="0"/>
              <a:t> ved </a:t>
            </a:r>
            <a:r>
              <a:rPr lang="nn-NO" sz="4000" i="1" dirty="0" err="1"/>
              <a:t>eksisterende</a:t>
            </a:r>
            <a:r>
              <a:rPr lang="nn-NO" sz="4000" i="1" dirty="0"/>
              <a:t> </a:t>
            </a:r>
            <a:r>
              <a:rPr lang="nn-NO" sz="4000" i="1" dirty="0" err="1"/>
              <a:t>skoleanlegg</a:t>
            </a:r>
            <a:r>
              <a:rPr lang="nn-NO" sz="4000" i="1" dirty="0"/>
              <a:t> ved Begnadalen og Bagn </a:t>
            </a:r>
            <a:r>
              <a:rPr lang="nn-NO" sz="4000" i="1" dirty="0" err="1"/>
              <a:t>vurderes</a:t>
            </a:r>
            <a:r>
              <a:rPr lang="nn-NO" sz="4000" i="1" dirty="0"/>
              <a:t> opp mot en sentralskole midt i kommunen. </a:t>
            </a:r>
            <a:endParaRPr lang="nn-NO" sz="4000" i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n-NO" sz="4000" i="1" dirty="0"/>
              <a:t> </a:t>
            </a:r>
            <a:r>
              <a:rPr lang="nn-NO" sz="4000" i="1" dirty="0" smtClean="0"/>
              <a:t>Kommunestyret 19.03.2015: ?</a:t>
            </a:r>
            <a:endParaRPr lang="nn-NO" sz="4000" i="1" dirty="0"/>
          </a:p>
          <a:p>
            <a:pPr>
              <a:buFont typeface="Wingdings" panose="05000000000000000000" pitchFamily="2" charset="2"/>
              <a:buChar char="§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0223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47473"/>
          </a:xfrm>
        </p:spPr>
        <p:txBody>
          <a:bodyPr/>
          <a:lstStyle/>
          <a:p>
            <a:r>
              <a:rPr lang="nb-NO" dirty="0" smtClean="0"/>
              <a:t>Bygg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4128" y="1789889"/>
            <a:ext cx="9720071" cy="451947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 </a:t>
            </a:r>
            <a:r>
              <a:rPr lang="nb-NO" sz="2400" dirty="0" smtClean="0"/>
              <a:t>Dispensasjoner skolebygg: Nei.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2400" dirty="0" smtClean="0"/>
              <a:t>Byggenes egnethet pedagogisk: God. Tomas Nordahl: ryddig/rent og reparasjon. Satsingen på åpne skoler, feilslått.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2400" dirty="0" smtClean="0"/>
              <a:t>Ett bygg, større fleksibilitet (Garthus/Bagn): lettere å utnytte fleksibiliteten dersom skolene samles. Lokalisert i 3 bygg på Bagn- mer fleksibelt enn dagens struktur</a:t>
            </a:r>
            <a:r>
              <a:rPr lang="nb-NO" sz="2400" dirty="0" smtClean="0"/>
              <a:t>. Samle ansatte-&gt;mer fleksibelt</a:t>
            </a:r>
            <a:endParaRPr lang="nb-NO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b-NO" sz="2400" dirty="0" smtClean="0"/>
              <a:t>Byggenes tilstand: investeringsbehovet/vedlikeholdsbehovet er synliggjort i utredningen. Det vil alltid være en viss usikkerhet knyttet opp i mot gammel bygningsmasse.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2400" dirty="0" smtClean="0"/>
              <a:t>Ulik forventet levetid for bygningsmassen: det er lagt inn tall for universell utforming, vedlikehold, brannforebyggende tiltak osv. </a:t>
            </a:r>
            <a:r>
              <a:rPr lang="nb-NO" sz="2400" dirty="0" err="1" smtClean="0"/>
              <a:t>Ress</a:t>
            </a:r>
            <a:r>
              <a:rPr lang="nb-NO" sz="2400" dirty="0"/>
              <a:t> </a:t>
            </a:r>
            <a:r>
              <a:rPr lang="nb-NO" sz="2400" dirty="0" smtClean="0"/>
              <a:t>til vedlikehold?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418510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04282"/>
          </a:xfrm>
        </p:spPr>
        <p:txBody>
          <a:bodyPr>
            <a:normAutofit/>
          </a:bodyPr>
          <a:lstStyle/>
          <a:p>
            <a:r>
              <a:rPr lang="nb-NO" sz="2000" dirty="0" smtClean="0"/>
              <a:t>Bygg forts.</a:t>
            </a:r>
            <a:endParaRPr lang="nb-NO" sz="2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4128" y="1089498"/>
            <a:ext cx="9720071" cy="52198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b-NO" sz="2800" dirty="0" smtClean="0"/>
              <a:t>Pris </a:t>
            </a:r>
            <a:r>
              <a:rPr lang="nb-NO" sz="2800" dirty="0" err="1" smtClean="0"/>
              <a:t>pr.kvm</a:t>
            </a:r>
            <a:r>
              <a:rPr lang="nb-NO" sz="2800" dirty="0" smtClean="0"/>
              <a:t> Bagn dyrere kontra Garthus: dette er av mindre betydning i forhold til andre usikkerhetsmomenter i kalkylen eksempelvis anbudsprosessen, tomteforhold osv.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2800" dirty="0" smtClean="0"/>
              <a:t>Prissetting sentralskole Begnadalen: dette vurderes i etterkant av høringsprosessen.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sz="2400" dirty="0" smtClean="0"/>
              <a:t>Tomtevalg Begnadalen: jordbruksareal, kirken og SAE.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2800" dirty="0" smtClean="0"/>
              <a:t>Flom Fossvangområdet: tatt hensyn til1000-årsflom.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2800" dirty="0" smtClean="0"/>
              <a:t>Har dere vurdert hvordan </a:t>
            </a:r>
            <a:r>
              <a:rPr lang="nb-NO" sz="2800" dirty="0" err="1" smtClean="0"/>
              <a:t>sentralskole+kulturhus</a:t>
            </a:r>
            <a:r>
              <a:rPr lang="nb-NO" sz="2800" dirty="0" smtClean="0"/>
              <a:t> og rivning/kondemnering av eksisterende bygg vil påvirke hverdagen til det enkelte barnet og familien: nei. </a:t>
            </a:r>
          </a:p>
        </p:txBody>
      </p:sp>
    </p:spTree>
    <p:extLst>
      <p:ext uri="{BB962C8B-B14F-4D97-AF65-F5344CB8AC3E}">
        <p14:creationId xmlns:p14="http://schemas.microsoft.com/office/powerpoint/2010/main" val="108199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30741"/>
          </a:xfrm>
        </p:spPr>
        <p:txBody>
          <a:bodyPr>
            <a:normAutofit/>
          </a:bodyPr>
          <a:lstStyle/>
          <a:p>
            <a:r>
              <a:rPr lang="nb-NO" sz="2400" dirty="0" smtClean="0"/>
              <a:t>skoleskyss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4128" y="1284051"/>
            <a:ext cx="9720071" cy="50253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Hva er akseptabel </a:t>
            </a:r>
            <a:r>
              <a:rPr lang="nb-NO" dirty="0" err="1" smtClean="0"/>
              <a:t>reiseveg</a:t>
            </a:r>
            <a:r>
              <a:rPr lang="nb-NO" dirty="0" smtClean="0"/>
              <a:t>? Telefonsamtale fylkeskommunen: 1t og 20 min fra grensa til Ringerike (Storrustemoen) og over til Bagn. 50 min fra HEBU til Bagn. Stavedalen til Begnadalen: 50 min. Begnadalen skole: 50 min i dag.</a:t>
            </a:r>
          </a:p>
          <a:p>
            <a:r>
              <a:rPr lang="nb-NO" i="1" dirty="0"/>
              <a:t>Ved praktiseringen av grunnskoleloven </a:t>
            </a:r>
            <a:r>
              <a:rPr lang="nb-NO" i="1" dirty="0" smtClean="0"/>
              <a:t>hadde </a:t>
            </a:r>
            <a:r>
              <a:rPr lang="nb-NO" i="1" dirty="0"/>
              <a:t>Kirke- og undervisningsdepartementet anbefalt følgende når det gjelder ”akseptabel” tid underveis (reisetid + gangtid + ventetid én vei</a:t>
            </a:r>
            <a:r>
              <a:rPr lang="nb-NO" i="1" dirty="0" smtClean="0"/>
              <a:t>):</a:t>
            </a:r>
          </a:p>
          <a:p>
            <a:r>
              <a:rPr lang="nb-NO" i="1" dirty="0" smtClean="0"/>
              <a:t>For </a:t>
            </a:r>
            <a:r>
              <a:rPr lang="nb-NO" i="1" dirty="0"/>
              <a:t>1.-3. klasse: inntil 45 minutter</a:t>
            </a:r>
            <a:endParaRPr lang="nb-NO" dirty="0"/>
          </a:p>
          <a:p>
            <a:r>
              <a:rPr lang="nb-NO" i="1" dirty="0"/>
              <a:t>For 4.-6. klasse: inntil 60 minutter</a:t>
            </a:r>
            <a:endParaRPr lang="nb-NO" dirty="0"/>
          </a:p>
          <a:p>
            <a:r>
              <a:rPr lang="nb-NO" i="1" dirty="0"/>
              <a:t>For 7.-9. klasse: inntil 75 </a:t>
            </a:r>
            <a:r>
              <a:rPr lang="nb-NO" i="1" dirty="0" smtClean="0"/>
              <a:t>minutter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i="1" dirty="0" smtClean="0"/>
              <a:t>Definere øvre grense: politisk vurdering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i="1" dirty="0" smtClean="0"/>
              <a:t>Det er ikke satt opp et konkret forslag til organisering (fylkeskommunal oppgave</a:t>
            </a:r>
            <a:r>
              <a:rPr lang="nb-NO" i="1" dirty="0" smtClean="0"/>
              <a:t>). Vedtak-&gt;organisering</a:t>
            </a:r>
            <a:endParaRPr lang="nb-NO" dirty="0"/>
          </a:p>
          <a:p>
            <a:pPr>
              <a:buFont typeface="Wingdings" panose="05000000000000000000" pitchFamily="2" charset="2"/>
              <a:buChar char="§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9365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7"/>
            <a:ext cx="9720072" cy="387550"/>
          </a:xfrm>
        </p:spPr>
        <p:txBody>
          <a:bodyPr>
            <a:noAutofit/>
          </a:bodyPr>
          <a:lstStyle/>
          <a:p>
            <a:r>
              <a:rPr lang="nb-NO" sz="2000" dirty="0" smtClean="0"/>
              <a:t>Skoleskyss forts.</a:t>
            </a:r>
            <a:endParaRPr lang="nb-NO" sz="2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4128" y="1566153"/>
            <a:ext cx="9720071" cy="47432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Tiltak for å forebygge bråk og uro: forskrift om ordensreglement for skolene, godt samarbeid med busselskapet. Ikke tiltak utover det som er pr. i dag.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Forsvarlig å sende de minste barna fra HEBU til Garthus/Bagn alene: De minste barna klarer seg alene Stavedalen/Bagn. Til Bagn: lang </a:t>
            </a:r>
            <a:r>
              <a:rPr lang="nb-NO" dirty="0" smtClean="0"/>
              <a:t>kjøretid for de minste. </a:t>
            </a:r>
            <a:r>
              <a:rPr lang="nb-NO" dirty="0" smtClean="0"/>
              <a:t>Kjøretid tas som en del av saken.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Barn med spesielle behov: dersom et barn har et dokumentert behov for tilsyn, er dette kommunens økonomiske ansvar.</a:t>
            </a:r>
          </a:p>
          <a:p>
            <a:pPr>
              <a:buFont typeface="Wingdings" panose="05000000000000000000" pitchFamily="2" charset="2"/>
              <a:buChar char="§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367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6264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Kvaliteten i skolen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4128" y="1147864"/>
            <a:ext cx="9720071" cy="51614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Utgangspunkt for gjennomgangen av skolestrukturen er nedgang i elevtallet og strammere økonomiske rammer. Vi mener at kvaliteten kan heves ved å samle kompetansen som finnes i kommunen. En større enhet er mer robust. Det er kostnadskrevende, og </a:t>
            </a:r>
            <a:r>
              <a:rPr lang="nb-NO" dirty="0" smtClean="0"/>
              <a:t>vanskelig, </a:t>
            </a:r>
            <a:r>
              <a:rPr lang="nb-NO" dirty="0" smtClean="0"/>
              <a:t>å drive skoleutvikling med 4 ulike enheter</a:t>
            </a:r>
            <a:r>
              <a:rPr lang="nb-NO" dirty="0" smtClean="0"/>
              <a:t>. Sårbart med få ansatte.</a:t>
            </a:r>
            <a:endParaRPr lang="nb-NO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Har skolene i SAK dokumenterte faglig dårlige prestasjoner? Forskjeller i resultat mellom skolene. Kan ikke legges frem på grunn av lave elevtall.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Har skolene i SAK et kartlagt negativt psykososialt miljø? Forskjeller i resultat mellom skolene. Ingen skole der miljøet kan karakteriseres som dårlig. Kan ikke legges frem på grunn av lave elevtall.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Vil fordelene ved en sentralskole veie opp for ulempene ved lang reisevei? Problemstilling som vil bli vurdert i selve saken som skal opp i kommunestyret.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Flytte ungdomstrinnet fra HEBU-&gt;mindre robust skole: </a:t>
            </a:r>
            <a:r>
              <a:rPr lang="nb-NO" dirty="0" smtClean="0"/>
              <a:t>ja, snevrere </a:t>
            </a:r>
            <a:r>
              <a:rPr lang="nb-NO" dirty="0" smtClean="0"/>
              <a:t>fagmiljø i Hedalen og et større fagmiljø ved SAUS.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6182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83661"/>
          </a:xfrm>
        </p:spPr>
        <p:txBody>
          <a:bodyPr>
            <a:normAutofit/>
          </a:bodyPr>
          <a:lstStyle/>
          <a:p>
            <a:r>
              <a:rPr lang="nb-NO" sz="4400" dirty="0" smtClean="0"/>
              <a:t>kulturbygg</a:t>
            </a:r>
            <a:endParaRPr lang="nb-NO" sz="4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4128" y="1643974"/>
            <a:ext cx="9720071" cy="466538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Er det ment at all aktivitet som eksisterer i bygdene skal flyttes til kulturhuset: </a:t>
            </a:r>
            <a:r>
              <a:rPr lang="nb-NO" dirty="0" smtClean="0"/>
              <a:t>nei</a:t>
            </a:r>
            <a:endParaRPr lang="nb-NO" dirty="0"/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Tenker dere at oppfølging av aktiviteter og idrett på kveldstid vil kunne følges opp på en god måte til tross for den økte avstanden til kulturhuset? Ikke vurdert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Er det vurdert om dette muligens kan føre til økte forskjeller blant barn, hvor noen  kanskje ikke klarer å følge opp like bra som før, på grunn av den økte avstanden? Ikke </a:t>
            </a:r>
            <a:r>
              <a:rPr lang="nb-NO" dirty="0" smtClean="0"/>
              <a:t>vurdert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Mener adm. at det på grunn av en eventuell kommunereform haster med å få vedtatt og igangsatt en del nye tiltak; f.eks. bygging av kommunal «storstue»? Nei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Nedleggelse av skolen i Hedalen begrunnes med økonomiske hensyn. Skjer nedlegging fordi man håper å frigjøre midler til bygging og drift av et slikt anlegg? Nei. Men, kulturbygget skal ivareta funksjonene i C-blokka som er vedtatt revet</a:t>
            </a:r>
          </a:p>
        </p:txBody>
      </p:sp>
    </p:spTree>
    <p:extLst>
      <p:ext uri="{BB962C8B-B14F-4D97-AF65-F5344CB8AC3E}">
        <p14:creationId xmlns:p14="http://schemas.microsoft.com/office/powerpoint/2010/main" val="357833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73933"/>
          </a:xfrm>
        </p:spPr>
        <p:txBody>
          <a:bodyPr/>
          <a:lstStyle/>
          <a:p>
            <a:r>
              <a:rPr lang="nb-NO" dirty="0" smtClean="0"/>
              <a:t>Bosetting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Hvordan slår en sentralskole ut for bosettingen i kommunen? Dette var ikke en del av kommunestyrets bestilling. Dette er ikke utredet. Vi skulle ønske at den desentraliserte skolestrukturen hadde medført en økning i elevtallet.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8000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96112"/>
          </a:xfrm>
        </p:spPr>
        <p:txBody>
          <a:bodyPr/>
          <a:lstStyle/>
          <a:p>
            <a:r>
              <a:rPr lang="nb-NO" dirty="0" smtClean="0"/>
              <a:t>De ansatte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4128" y="1750979"/>
            <a:ext cx="9720071" cy="45583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Hva er de ansattes oppfatning: vi kan ikke snakke på vegne av alle ansatte. Møtet med KS: de tillitsvalgte uttrykte et ønske om et større fagmiljø. Stor uenighet om hvor skolen bør ligge. Det skaper usikkerhet og det brukes mye energi blant de ansatte når skolestruktur utredes.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018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11109"/>
          </a:xfrm>
        </p:spPr>
        <p:txBody>
          <a:bodyPr>
            <a:normAutofit/>
          </a:bodyPr>
          <a:lstStyle/>
          <a:p>
            <a:r>
              <a:rPr lang="nb-NO" dirty="0" smtClean="0"/>
              <a:t>Barnas stemme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4128" y="1844298"/>
            <a:ext cx="9720071" cy="4465062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Hvor er barnas stemme i denne høringen/prosessen?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Alle elevråd har fått rapporten på høring</a:t>
            </a:r>
          </a:p>
          <a:p>
            <a:pPr marL="0" indent="0">
              <a:buNone/>
            </a:pPr>
            <a:r>
              <a:rPr lang="nb-NO" dirty="0" smtClean="0"/>
              <a:t>Hva er talspersonens syn på de ulike alternativene i rapporten?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 </a:t>
            </a:r>
            <a:r>
              <a:rPr lang="nb-NO" dirty="0" smtClean="0"/>
              <a:t>Talsperson for barn, Berit Dokkebakke </a:t>
            </a:r>
            <a:r>
              <a:rPr lang="nb-NO" dirty="0" err="1" smtClean="0"/>
              <a:t>Navrud</a:t>
            </a:r>
            <a:r>
              <a:rPr lang="nb-NO" dirty="0" smtClean="0"/>
              <a:t>, har hatt anledning til å møte på samtlige møter og hatt tilgang til alt materiell. Hun vil i tillegg komme med en høringsuttalelse.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4880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26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Møtets innhold: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7334" y="1254869"/>
            <a:ext cx="8596668" cy="4786494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nb-NO" dirty="0" smtClean="0"/>
              <a:t>EO: ønsker velkommen (5 min)</a:t>
            </a:r>
          </a:p>
          <a:p>
            <a:pPr>
              <a:buFont typeface="+mj-lt"/>
              <a:buAutoNum type="arabicPeriod"/>
            </a:pPr>
            <a:r>
              <a:rPr lang="nb-NO" dirty="0" smtClean="0"/>
              <a:t>IRIK: om selve prosessen (20 min)</a:t>
            </a:r>
          </a:p>
          <a:p>
            <a:pPr>
              <a:buFont typeface="+mj-lt"/>
              <a:buAutoNum type="arabicPeriod"/>
            </a:pPr>
            <a:r>
              <a:rPr lang="nb-NO" dirty="0" smtClean="0"/>
              <a:t>JHB: kort om selve rapporten (15 min)</a:t>
            </a:r>
          </a:p>
          <a:p>
            <a:pPr>
              <a:buFont typeface="+mj-lt"/>
              <a:buAutoNum type="arabicPeriod"/>
            </a:pPr>
            <a:r>
              <a:rPr lang="nb-NO" dirty="0" smtClean="0"/>
              <a:t>Svar på innkomne spørsmål i forkant av møtet (</a:t>
            </a:r>
            <a:r>
              <a:rPr lang="nb-NO" dirty="0" err="1" smtClean="0"/>
              <a:t>adm</a:t>
            </a:r>
            <a:r>
              <a:rPr lang="nb-NO" dirty="0" smtClean="0"/>
              <a:t> svarer, før det åpnes for spørsmål fra salen. 20 min) IRIK</a:t>
            </a:r>
          </a:p>
          <a:p>
            <a:pPr>
              <a:buFont typeface="+mj-lt"/>
              <a:buAutoNum type="arabicPeriod"/>
            </a:pPr>
            <a:r>
              <a:rPr lang="nb-NO" dirty="0" smtClean="0"/>
              <a:t> Ca.kl.19.00-19.30: kaffe</a:t>
            </a:r>
          </a:p>
          <a:p>
            <a:pPr>
              <a:buFont typeface="+mj-lt"/>
              <a:buAutoNum type="arabicPeriod"/>
            </a:pPr>
            <a:r>
              <a:rPr lang="nb-NO" dirty="0" smtClean="0"/>
              <a:t>Synspunkt og spørsmål fra salen</a:t>
            </a:r>
          </a:p>
          <a:p>
            <a:pPr>
              <a:buFont typeface="+mj-lt"/>
              <a:buAutoNum type="arabicPeriod"/>
            </a:pPr>
            <a:r>
              <a:rPr lang="nb-NO" dirty="0"/>
              <a:t> </a:t>
            </a:r>
            <a:r>
              <a:rPr lang="nb-NO" dirty="0" smtClean="0"/>
              <a:t>EO: avslutning </a:t>
            </a:r>
          </a:p>
          <a:p>
            <a:pPr>
              <a:buFont typeface="+mj-lt"/>
              <a:buAutoNum type="arabicPeriod"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Erland Odden: møteleder og ordstyrer.</a:t>
            </a:r>
          </a:p>
          <a:p>
            <a:pPr marL="0" indent="0">
              <a:buNone/>
            </a:pPr>
            <a:r>
              <a:rPr lang="nb-NO" dirty="0" smtClean="0"/>
              <a:t>Svein Granli: skriver notat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0675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77157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Anbefalingen fra KS-konsulent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4128" y="1518834"/>
            <a:ext cx="9720071" cy="4790526"/>
          </a:xfrm>
        </p:spPr>
        <p:txBody>
          <a:bodyPr/>
          <a:lstStyle/>
          <a:p>
            <a:r>
              <a:rPr lang="nb-NO" dirty="0" smtClean="0"/>
              <a:t>«Hva </a:t>
            </a:r>
            <a:r>
              <a:rPr lang="nb-NO" dirty="0"/>
              <a:t>har kommunen gjort for å fremme </a:t>
            </a:r>
            <a:r>
              <a:rPr lang="nb-NO" dirty="0" smtClean="0"/>
              <a:t>alternativet som KS-konsulent anbefalte </a:t>
            </a:r>
            <a:r>
              <a:rPr lang="nb-NO" dirty="0"/>
              <a:t>for kommunenes innbyggere</a:t>
            </a:r>
            <a:r>
              <a:rPr lang="nb-NO" dirty="0" smtClean="0"/>
              <a:t>?»</a:t>
            </a:r>
            <a:endParaRPr lang="nb-NO" dirty="0"/>
          </a:p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 Fremme alternativet: alternativene er utredet etter en bestilling fra kommunestyret. Det er tidligere utredet flere andre alternativ. Alternativene fremmes gjennom en politisk behandling.</a:t>
            </a:r>
          </a:p>
          <a:p>
            <a:r>
              <a:rPr lang="nb-NO" dirty="0"/>
              <a:t>«KS Konsulent var tydelig på å anbefale én skole for Sør-Aurdal av faglige og økonomiske hensyn. Hva er skoleledelsen i Sør-Aurdal sine mening om dette rådet?»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 Faglig: samle kompetanse, skoleutvikling, robust, større sosialt miljø for elevene, samle materiell, fleksibel bruk av kompetanse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Økonomisk: konsulenten tok kun med utgifter til personell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897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407005"/>
          </a:xfrm>
        </p:spPr>
        <p:txBody>
          <a:bodyPr>
            <a:normAutofit/>
          </a:bodyPr>
          <a:lstStyle/>
          <a:p>
            <a:r>
              <a:rPr lang="nb-NO" sz="2000" dirty="0" smtClean="0"/>
              <a:t>KS-konsulent</a:t>
            </a:r>
            <a:endParaRPr lang="nb-NO" sz="2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4128" y="1060315"/>
            <a:ext cx="9720071" cy="5249045"/>
          </a:xfrm>
        </p:spPr>
        <p:txBody>
          <a:bodyPr>
            <a:normAutofit/>
          </a:bodyPr>
          <a:lstStyle/>
          <a:p>
            <a:r>
              <a:rPr lang="nb-NO" sz="20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Oppsummering av intervjuene </a:t>
            </a:r>
            <a:endParaRPr lang="nb-NO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nb-NO" sz="2400" dirty="0">
                <a:solidFill>
                  <a:srgbClr val="000000"/>
                </a:solidFill>
                <a:latin typeface="Arial" panose="020B0604020202020204" pitchFamily="34" charset="0"/>
              </a:rPr>
              <a:t>Ø</a:t>
            </a:r>
            <a:r>
              <a:rPr lang="nb-NO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nsket</a:t>
            </a:r>
            <a:r>
              <a:rPr lang="nb-NO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nb-NO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stormøte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È</a:t>
            </a:r>
            <a:r>
              <a:rPr lang="nb-NO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nb-NO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nb-NO" sz="2400" dirty="0">
                <a:solidFill>
                  <a:srgbClr val="000000"/>
                </a:solidFill>
                <a:latin typeface="Arial" panose="020B0604020202020204" pitchFamily="34" charset="0"/>
              </a:rPr>
              <a:t>skole med best mulig kvalitet</a:t>
            </a:r>
            <a:r>
              <a:rPr lang="nb-NO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Enkelte: 4 svært ulike skolekulturer, noe som gir forskjellige muligheter for elevene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Flere: betydningen av hvordan man som voksen omtaler situasjonen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Enkelte: ikke trygge på kommuneadministrasjonen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Fleste: ønsket sentralskole- kall oss for Sør- Aurdøler!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Flere grupper: ønske om endringer som er tilstrekkelig omfattende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Erfaringer fra Reinli: skeptisk- men svært fornøyde i etterkant. Det var ikke selve skolen som holdt bygda sammen, men </a:t>
            </a:r>
            <a:r>
              <a:rPr lang="nb-NO" sz="2400" dirty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nb-NO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ktivitetene og samholdet lokalt.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nb-NO" sz="1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084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309729"/>
          </a:xfrm>
        </p:spPr>
        <p:txBody>
          <a:bodyPr>
            <a:noAutofit/>
          </a:bodyPr>
          <a:lstStyle/>
          <a:p>
            <a:r>
              <a:rPr lang="nb-NO" sz="2000" dirty="0" smtClean="0"/>
              <a:t>KS forts.</a:t>
            </a:r>
            <a:endParaRPr lang="nb-NO" sz="2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4128" y="1391055"/>
            <a:ext cx="9720071" cy="491830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b-NO" sz="2000" dirty="0" smtClean="0">
                <a:latin typeface="Arial" panose="020B0604020202020204" pitchFamily="34" charset="0"/>
              </a:rPr>
              <a:t>På tvers av intervjugruppene: «Hvor få elever skal det få bli på skolene våre før skolene skal legges ned?» Lite sosialt miljø, kompetanse i smale fag, utstyr, rammevilkår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2000" dirty="0" smtClean="0">
                <a:latin typeface="Arial" panose="020B0604020202020204" pitchFamily="34" charset="0"/>
              </a:rPr>
              <a:t>Noen: sentralskole: rustet til å møte en eventuell kommunesammenslåing og øke tilflyttingen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2000" dirty="0" smtClean="0">
                <a:latin typeface="Arial" panose="020B0604020202020204" pitchFamily="34" charset="0"/>
              </a:rPr>
              <a:t>Fritidsaktiviteter: ulike synspunkt: klarer ikke å rekruttere, barn/unge kvier seg der de ikke kjenner de andre barna. Vanskelig å få sammen hverdagen.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2000" dirty="0" smtClean="0">
                <a:latin typeface="Arial" panose="020B0604020202020204" pitchFamily="34" charset="0"/>
              </a:rPr>
              <a:t>Flere grupper: muligheten for å utnytte personalressursen og lærernes kompetanse best mulig. Mer robust og bedre fagmiljø.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2000" dirty="0" smtClean="0">
                <a:latin typeface="Arial" panose="020B0604020202020204" pitchFamily="34" charset="0"/>
              </a:rPr>
              <a:t>Fra skolene: problemer i perioder med høyt sykefravær, vanskelig å skaffe kvalifiserte vikarer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2000" dirty="0" smtClean="0">
                <a:latin typeface="Arial" panose="020B0604020202020204" pitchFamily="34" charset="0"/>
              </a:rPr>
              <a:t>Det </a:t>
            </a:r>
            <a:r>
              <a:rPr lang="nb-NO" sz="2000" dirty="0">
                <a:latin typeface="Arial" panose="020B0604020202020204" pitchFamily="34" charset="0"/>
              </a:rPr>
              <a:t>ble sagt at man bør fokusere på hvor mye mer en faktisk kan få til ved å samle ressursene på en stor skole.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2000" dirty="0">
                <a:latin typeface="Arial" panose="020B0604020202020204" pitchFamily="34" charset="0"/>
              </a:rPr>
              <a:t>På små skoler er det vanskeligere å lykkes med kollektiv profesjonsutvikling. </a:t>
            </a:r>
            <a:endParaRPr lang="nb-NO" sz="2000" dirty="0" smtClean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b-NO" sz="2000" dirty="0" smtClean="0">
                <a:latin typeface="Arial" panose="020B0604020202020204" pitchFamily="34" charset="0"/>
              </a:rPr>
              <a:t>Skolene: det </a:t>
            </a:r>
            <a:r>
              <a:rPr lang="nb-NO" sz="2000" dirty="0">
                <a:latin typeface="Arial" panose="020B0604020202020204" pitchFamily="34" charset="0"/>
              </a:rPr>
              <a:t>kan være tungt å være alene i spesialpedagogikken. På små skoler blir det mere 1:1-undervisning enn på større skoler der en kan samkjøre ressursene </a:t>
            </a:r>
            <a:r>
              <a:rPr lang="nb-NO" sz="2000" dirty="0" smtClean="0">
                <a:latin typeface="Arial" panose="020B0604020202020204" pitchFamily="34" charset="0"/>
              </a:rPr>
              <a:t>bedre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564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01143"/>
          </a:xfrm>
        </p:spPr>
        <p:txBody>
          <a:bodyPr>
            <a:normAutofit/>
          </a:bodyPr>
          <a:lstStyle/>
          <a:p>
            <a:r>
              <a:rPr lang="nb-NO" sz="2800" dirty="0" smtClean="0"/>
              <a:t>Politisk nivå</a:t>
            </a:r>
            <a:endParaRPr lang="nb-NO" sz="2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Det er i tillegg kommet inn en del spørsmål med politisk innhold. Disse vil bli videreformidlet som en del av høringen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05368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50715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Åpent møte 05.02.2015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7334" y="1235413"/>
            <a:ext cx="8596668" cy="480594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Rapporten som er sendt ut på høring er en </a:t>
            </a:r>
            <a:r>
              <a:rPr lang="nb-NO" b="1" dirty="0" smtClean="0"/>
              <a:t>bestilling fra kommunestyret</a:t>
            </a:r>
            <a:r>
              <a:rPr lang="nb-NO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Rapporten er et </a:t>
            </a:r>
            <a:r>
              <a:rPr lang="nb-NO" b="1" dirty="0" smtClean="0"/>
              <a:t>saksorientert og administrativt dokument</a:t>
            </a:r>
            <a:r>
              <a:rPr lang="nb-NO" dirty="0" smtClean="0"/>
              <a:t>. Det vil si at rapporten ikke har vært oppe til politisk behandling, og det er ikke trukket slutninger i rapporten; det foreligger ingen «Forslag til vedtak».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Rapporten er utarbeidet som et </a:t>
            </a:r>
            <a:r>
              <a:rPr lang="nb-NO" b="1" dirty="0" smtClean="0"/>
              <a:t>grunnlagsdokument for kommunestyret</a:t>
            </a:r>
            <a:r>
              <a:rPr lang="nb-NO" dirty="0" smtClean="0"/>
              <a:t>. Arbeidsgruppa har forsøkt å sammenstille opplysninger slik at politikerne har et så godt som mulig beslutningsgrunnlag.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Rapporten er i tillegg sendt ut på </a:t>
            </a:r>
            <a:r>
              <a:rPr lang="nb-NO" b="1" dirty="0" smtClean="0"/>
              <a:t>høring </a:t>
            </a:r>
            <a:r>
              <a:rPr lang="nb-NO" dirty="0" smtClean="0"/>
              <a:t>slik at høringsinstansene i Sør- Aurdal kommune kan komme med sine innspill til kommunestyret.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b="1" dirty="0" smtClean="0"/>
              <a:t>Rapporten og høringsinnspill </a:t>
            </a:r>
            <a:r>
              <a:rPr lang="nb-NO" dirty="0" smtClean="0"/>
              <a:t>vil være en viktig del av grunnlaget for «Rådmannens forslag til vedtak».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b="1" dirty="0" smtClean="0"/>
              <a:t>Politisk beslutning: </a:t>
            </a:r>
            <a:r>
              <a:rPr lang="nb-NO" dirty="0" smtClean="0"/>
              <a:t>Hva er den beste langsiktige løsningen for elevene fra Sør- Aurdal?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b="1" dirty="0" smtClean="0"/>
              <a:t>Hva ønsker dere??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058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383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Bakgrunn for driftstilpasningsprosessen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7334" y="1877437"/>
            <a:ext cx="8596668" cy="462063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b-NO" sz="3200" dirty="0" smtClean="0"/>
              <a:t>Synkende elevtall -&gt; reduserte statlige overføringer og reduserte skatteinntekter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3200" dirty="0" smtClean="0"/>
              <a:t>14.01.2014: «Analyse av ressursbruken i SAK», KS konsulent. Utvidet formannskap og adm.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3200" dirty="0" smtClean="0"/>
              <a:t>Kostnadsdrivere: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sz="3200" dirty="0" smtClean="0"/>
              <a:t>Antall elever i gruppene, lærertetthet pr. elev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sz="3200" dirty="0" smtClean="0"/>
              <a:t>Skolestruktur/antall skoler/gjennomsnittlig skolestørrelse</a:t>
            </a:r>
          </a:p>
          <a:p>
            <a:pPr lvl="1"/>
            <a:endParaRPr lang="nb-NO" dirty="0" smtClean="0"/>
          </a:p>
          <a:p>
            <a:pPr marL="457200" lvl="1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4705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108952" y="798653"/>
            <a:ext cx="9338553" cy="4944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55DD9"/>
              </a:buClr>
              <a:buSzPct val="100000"/>
              <a:buFont typeface="Wingdings" panose="05000000000000000000" pitchFamily="2" charset="2"/>
              <a:buChar char="§"/>
            </a:pPr>
            <a:r>
              <a:rPr lang="nb-NO" sz="2800" dirty="0">
                <a:solidFill>
                  <a:prstClr val="black"/>
                </a:solidFill>
              </a:rPr>
              <a:t>Netto driftsutgifter til </a:t>
            </a:r>
            <a:r>
              <a:rPr lang="nb-NO" sz="2800" dirty="0" err="1">
                <a:solidFill>
                  <a:prstClr val="black"/>
                </a:solidFill>
              </a:rPr>
              <a:t>gr.skolesektoren</a:t>
            </a:r>
            <a:r>
              <a:rPr lang="nb-NO" sz="2800" dirty="0">
                <a:solidFill>
                  <a:prstClr val="black"/>
                </a:solidFill>
              </a:rPr>
              <a:t> pr. innbygger 6-15 år (2013):</a:t>
            </a:r>
          </a:p>
          <a:p>
            <a:pPr marL="265176" lvl="1" indent="-13716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55DD9"/>
              </a:buClr>
              <a:buFont typeface="Wingdings" panose="05000000000000000000" pitchFamily="2" charset="2"/>
              <a:buChar char="§"/>
            </a:pPr>
            <a:r>
              <a:rPr lang="nb-NO" sz="2800" dirty="0" smtClean="0">
                <a:solidFill>
                  <a:prstClr val="black"/>
                </a:solidFill>
              </a:rPr>
              <a:t>Vang: 170 000, SAK</a:t>
            </a:r>
            <a:r>
              <a:rPr lang="nb-NO" sz="2800" dirty="0">
                <a:solidFill>
                  <a:prstClr val="black"/>
                </a:solidFill>
              </a:rPr>
              <a:t>: 130 000, ØSK: 129 000, NAK: 86 000 (2 privatskoler får </a:t>
            </a:r>
            <a:r>
              <a:rPr lang="nb-NO" sz="2800" dirty="0" smtClean="0">
                <a:solidFill>
                  <a:prstClr val="black"/>
                </a:solidFill>
              </a:rPr>
              <a:t>overført i NAK)</a:t>
            </a:r>
            <a:endParaRPr lang="nb-NO" sz="2800" dirty="0">
              <a:solidFill>
                <a:prstClr val="black"/>
              </a:solidFill>
            </a:endParaRP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55DD9"/>
              </a:buClr>
              <a:buSzPct val="100000"/>
              <a:buFont typeface="Wingdings" panose="05000000000000000000" pitchFamily="2" charset="2"/>
              <a:buChar char="§"/>
            </a:pPr>
            <a:r>
              <a:rPr lang="nb-NO" sz="2800" dirty="0">
                <a:solidFill>
                  <a:prstClr val="black"/>
                </a:solidFill>
              </a:rPr>
              <a:t>Antall elever i gruppene</a:t>
            </a:r>
            <a:r>
              <a:rPr lang="nb-NO" sz="2800" dirty="0" smtClean="0">
                <a:solidFill>
                  <a:prstClr val="black"/>
                </a:solidFill>
              </a:rPr>
              <a:t>:</a:t>
            </a: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55DD9"/>
              </a:buClr>
              <a:buSzPct val="100000"/>
              <a:buFont typeface="Wingdings" panose="05000000000000000000" pitchFamily="2" charset="2"/>
              <a:buChar char="§"/>
            </a:pPr>
            <a:endParaRPr lang="nb-NO" sz="2800" dirty="0" smtClean="0">
              <a:solidFill>
                <a:prstClr val="black"/>
              </a:solidFill>
            </a:endParaRP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55DD9"/>
              </a:buClr>
              <a:buSzPct val="100000"/>
              <a:buFont typeface="Wingdings" panose="05000000000000000000" pitchFamily="2" charset="2"/>
              <a:buChar char="§"/>
            </a:pPr>
            <a:endParaRPr lang="nb-NO" sz="2800" dirty="0">
              <a:solidFill>
                <a:prstClr val="black"/>
              </a:solidFill>
            </a:endParaRP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55DD9"/>
              </a:buClr>
              <a:buSzPct val="100000"/>
              <a:buFont typeface="Wingdings" panose="05000000000000000000" pitchFamily="2" charset="2"/>
              <a:buChar char="§"/>
            </a:pPr>
            <a:endParaRPr lang="nb-NO" sz="2800" dirty="0" smtClean="0">
              <a:solidFill>
                <a:prstClr val="black"/>
              </a:solidFill>
            </a:endParaRP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55DD9"/>
              </a:buClr>
              <a:buSzPct val="100000"/>
              <a:buFont typeface="Wingdings" panose="05000000000000000000" pitchFamily="2" charset="2"/>
              <a:buChar char="§"/>
            </a:pPr>
            <a:r>
              <a:rPr lang="nb-NO" sz="2800" dirty="0" smtClean="0">
                <a:solidFill>
                  <a:prstClr val="black"/>
                </a:solidFill>
              </a:rPr>
              <a:t>Høye </a:t>
            </a:r>
            <a:r>
              <a:rPr lang="nb-NO" sz="2800" dirty="0">
                <a:solidFill>
                  <a:prstClr val="black"/>
                </a:solidFill>
              </a:rPr>
              <a:t>kostnader pr. elev, reduserte statlige overføringer på grunn av nedgang i elevtallet.</a:t>
            </a:r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411176"/>
              </p:ext>
            </p:extLst>
          </p:nvPr>
        </p:nvGraphicFramePr>
        <p:xfrm>
          <a:off x="1108952" y="3034848"/>
          <a:ext cx="8128000" cy="18542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Kommune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1.-4.kl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5.-7.kl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8.-10.kl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Vang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4,2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6,8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9,7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SAK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9,4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8,6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9,5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ØSK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9,7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10,3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13,1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NAK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13,3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12,7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16,6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597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14010"/>
          </a:xfrm>
        </p:spPr>
        <p:txBody>
          <a:bodyPr>
            <a:normAutofit/>
          </a:bodyPr>
          <a:lstStyle/>
          <a:p>
            <a:r>
              <a:rPr lang="nb-NO" sz="2000" dirty="0" smtClean="0"/>
              <a:t>Bakgrunn forts.</a:t>
            </a:r>
            <a:endParaRPr lang="nb-NO" sz="2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4128" y="1099226"/>
            <a:ext cx="9720071" cy="5210134"/>
          </a:xfrm>
        </p:spPr>
        <p:txBody>
          <a:bodyPr/>
          <a:lstStyle/>
          <a:p>
            <a:r>
              <a:rPr lang="nb-NO" b="1" dirty="0" smtClean="0"/>
              <a:t>Kommunestyret fattet følgende vedtak 19.juni 2014:</a:t>
            </a:r>
          </a:p>
          <a:p>
            <a:pPr marL="0" indent="0">
              <a:buNone/>
            </a:pPr>
            <a:r>
              <a:rPr lang="nb-NO" dirty="0" smtClean="0"/>
              <a:t>5. Skolestruktur.</a:t>
            </a:r>
          </a:p>
          <a:p>
            <a:pPr marL="457200" indent="-457200">
              <a:buAutoNum type="alphaLcParenR"/>
            </a:pPr>
            <a:r>
              <a:rPr lang="nb-NO" dirty="0" smtClean="0"/>
              <a:t>Det tas sikte på en sentralskolemodell der alternativene ved eksisterende skoleanlegg ved Begnadalen og Bagn vurderes opp mot en sentralskole midt i kommunen.</a:t>
            </a:r>
          </a:p>
          <a:p>
            <a:pPr marL="457200" indent="-457200">
              <a:buAutoNum type="alphaLcParenR"/>
            </a:pPr>
            <a:r>
              <a:rPr lang="nb-NO" dirty="0" smtClean="0"/>
              <a:t>Prosessen skal inneholde vurderinger av aktuelle samarbeidsmodeller med Ringerike kommune. Avklaring med Ringerike er avgjørende for hvordan vi på kort sikt gjør mindre endringer innenfor dagens struktur.</a:t>
            </a:r>
          </a:p>
          <a:p>
            <a:pPr marL="457200" indent="-457200">
              <a:buAutoNum type="alphaLcParenR"/>
            </a:pPr>
            <a:r>
              <a:rPr lang="nb-NO" dirty="0" smtClean="0"/>
              <a:t>… Endelig vedtak i mars 2015…</a:t>
            </a:r>
            <a:endParaRPr lang="nb-NO" dirty="0"/>
          </a:p>
          <a:p>
            <a:pPr marL="457200" indent="-457200">
              <a:buAutoNum type="alphaLcParenR"/>
            </a:pPr>
            <a:r>
              <a:rPr lang="nb-NO" dirty="0" smtClean="0"/>
              <a:t>Eksisterende bygg avvikles så snart ny skole er på plass.</a:t>
            </a:r>
          </a:p>
        </p:txBody>
      </p:sp>
    </p:spTree>
    <p:extLst>
      <p:ext uri="{BB962C8B-B14F-4D97-AF65-F5344CB8AC3E}">
        <p14:creationId xmlns:p14="http://schemas.microsoft.com/office/powerpoint/2010/main" val="199164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1728"/>
          </a:xfrm>
        </p:spPr>
        <p:txBody>
          <a:bodyPr/>
          <a:lstStyle/>
          <a:p>
            <a:r>
              <a:rPr lang="nb-NO" dirty="0" smtClean="0"/>
              <a:t>Et lite historisk tilbakeblikk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7334" y="1177047"/>
            <a:ext cx="8596668" cy="526266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b-NO" sz="3600" dirty="0" smtClean="0"/>
              <a:t>Kommunestyret 24.10.91: «Endra skolestruktur i Sør- Aurdal»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3600" dirty="0" smtClean="0"/>
              <a:t>Bakgrunn: </a:t>
            </a:r>
            <a:r>
              <a:rPr lang="nb-NO" sz="3600" i="1" dirty="0" err="1" smtClean="0"/>
              <a:t>Talet</a:t>
            </a:r>
            <a:r>
              <a:rPr lang="nb-NO" sz="3600" i="1" dirty="0" smtClean="0"/>
              <a:t> på </a:t>
            </a:r>
            <a:r>
              <a:rPr lang="nb-NO" sz="3600" i="1" dirty="0" err="1" smtClean="0"/>
              <a:t>elevar</a:t>
            </a:r>
            <a:r>
              <a:rPr lang="nb-NO" sz="3600" i="1" dirty="0" smtClean="0"/>
              <a:t> i </a:t>
            </a:r>
            <a:r>
              <a:rPr lang="nb-NO" sz="3600" i="1" dirty="0" err="1" smtClean="0"/>
              <a:t>grunnskulen</a:t>
            </a:r>
            <a:r>
              <a:rPr lang="nb-NO" sz="3600" i="1" dirty="0" smtClean="0"/>
              <a:t> er redusert, og oversyn over </a:t>
            </a:r>
            <a:r>
              <a:rPr lang="nb-NO" sz="3600" i="1" dirty="0" err="1" smtClean="0"/>
              <a:t>fødselstal</a:t>
            </a:r>
            <a:r>
              <a:rPr lang="nb-NO" sz="3600" i="1" dirty="0" smtClean="0"/>
              <a:t> syner at det kan bli </a:t>
            </a:r>
            <a:r>
              <a:rPr lang="nb-NO" sz="3600" i="1" dirty="0" err="1" smtClean="0"/>
              <a:t>ytterlegare</a:t>
            </a:r>
            <a:r>
              <a:rPr lang="nb-NO" sz="3600" i="1" dirty="0" smtClean="0"/>
              <a:t> reduksjon </a:t>
            </a:r>
            <a:r>
              <a:rPr lang="nb-NO" sz="3600" i="1" dirty="0" err="1" smtClean="0"/>
              <a:t>dei</a:t>
            </a:r>
            <a:r>
              <a:rPr lang="nb-NO" sz="3600" i="1" dirty="0" smtClean="0"/>
              <a:t> </a:t>
            </a:r>
            <a:r>
              <a:rPr lang="nb-NO" sz="3600" i="1" dirty="0" err="1" smtClean="0"/>
              <a:t>næraste</a:t>
            </a:r>
            <a:r>
              <a:rPr lang="nb-NO" sz="3600" i="1" dirty="0" smtClean="0"/>
              <a:t> åra.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3600" dirty="0" smtClean="0"/>
              <a:t>Notat fra drøftingsmøte i kretsene: </a:t>
            </a:r>
            <a:r>
              <a:rPr lang="nb-NO" sz="3600" i="1" dirty="0" smtClean="0"/>
              <a:t>Oppsummeringa syner at </a:t>
            </a:r>
            <a:r>
              <a:rPr lang="nb-NO" sz="3600" i="1" dirty="0" err="1" smtClean="0"/>
              <a:t>dei</a:t>
            </a:r>
            <a:r>
              <a:rPr lang="nb-NO" sz="3600" i="1" dirty="0" smtClean="0"/>
              <a:t> fleste frammøtte i </a:t>
            </a:r>
            <a:r>
              <a:rPr lang="nb-NO" sz="3600" i="1" dirty="0" err="1" smtClean="0"/>
              <a:t>kretsane</a:t>
            </a:r>
            <a:r>
              <a:rPr lang="nb-NO" sz="3600" i="1" dirty="0" smtClean="0"/>
              <a:t> i </a:t>
            </a:r>
            <a:r>
              <a:rPr lang="nb-NO" sz="3600" i="1" dirty="0" err="1" smtClean="0"/>
              <a:t>hovudsak</a:t>
            </a:r>
            <a:r>
              <a:rPr lang="nb-NO" sz="3600" i="1" dirty="0" smtClean="0"/>
              <a:t> </a:t>
            </a:r>
            <a:r>
              <a:rPr lang="nb-NO" sz="3600" i="1" dirty="0" err="1" smtClean="0"/>
              <a:t>ikkje</a:t>
            </a:r>
            <a:r>
              <a:rPr lang="nb-NO" sz="3600" i="1" dirty="0" smtClean="0"/>
              <a:t> </a:t>
            </a:r>
            <a:r>
              <a:rPr lang="nb-NO" sz="3600" i="1" dirty="0" err="1" smtClean="0"/>
              <a:t>ønskjer</a:t>
            </a:r>
            <a:r>
              <a:rPr lang="nb-NO" sz="3600" i="1" dirty="0" smtClean="0"/>
              <a:t> </a:t>
            </a:r>
            <a:r>
              <a:rPr lang="nb-NO" sz="3600" i="1" dirty="0" err="1" smtClean="0"/>
              <a:t>endringar</a:t>
            </a:r>
            <a:r>
              <a:rPr lang="nb-NO" sz="3600" i="1" dirty="0" smtClean="0"/>
              <a:t> i </a:t>
            </a:r>
            <a:r>
              <a:rPr lang="nb-NO" sz="3600" i="1" dirty="0" err="1" smtClean="0"/>
              <a:t>eksisterande</a:t>
            </a:r>
            <a:r>
              <a:rPr lang="nb-NO" sz="3600" i="1" dirty="0" smtClean="0"/>
              <a:t> skolemønster.</a:t>
            </a:r>
          </a:p>
          <a:p>
            <a:endParaRPr lang="nb-NO" dirty="0" smtClean="0"/>
          </a:p>
          <a:p>
            <a:endParaRPr lang="nb-NO" dirty="0"/>
          </a:p>
          <a:p>
            <a:endParaRPr lang="nb-NO" dirty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8862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62648"/>
          </a:xfrm>
        </p:spPr>
        <p:txBody>
          <a:bodyPr>
            <a:normAutofit/>
          </a:bodyPr>
          <a:lstStyle/>
          <a:p>
            <a:r>
              <a:rPr lang="nb-NO" sz="2000" dirty="0" smtClean="0"/>
              <a:t>Historikk forts.</a:t>
            </a:r>
            <a:endParaRPr lang="nb-NO" sz="2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4128" y="1147864"/>
            <a:ext cx="9720071" cy="51614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sz="3600" dirty="0"/>
              <a:t>Kommunestyret 24.09.2009: </a:t>
            </a:r>
            <a:endParaRPr lang="nb-NO" sz="3600" dirty="0" smtClean="0"/>
          </a:p>
          <a:p>
            <a:pPr lvl="3">
              <a:buFont typeface="Wingdings" panose="05000000000000000000" pitchFamily="2" charset="2"/>
              <a:buChar char="§"/>
            </a:pPr>
            <a:r>
              <a:rPr lang="nb-NO" sz="2800" dirty="0" smtClean="0"/>
              <a:t>6 </a:t>
            </a:r>
            <a:r>
              <a:rPr lang="nb-NO" sz="2800" dirty="0"/>
              <a:t>alternativ utredet-&gt;Vedtak: </a:t>
            </a:r>
            <a:r>
              <a:rPr lang="nb-NO" sz="2800" i="1" dirty="0"/>
              <a:t>Elever fra Reinli skule overføres til Bagn skule fra høsten 2010. Ungdomstrinnet 8-10 overføres SAUS fra høsten 2010. Endelig vedtak med de nødvendige planer og dokumentasjoner legges ut på høring til berørte parter.</a:t>
            </a:r>
          </a:p>
          <a:p>
            <a:pPr>
              <a:buFont typeface="Wingdings" panose="05000000000000000000" pitchFamily="2" charset="2"/>
              <a:buChar char="§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0464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494554"/>
          </a:xfrm>
        </p:spPr>
        <p:txBody>
          <a:bodyPr>
            <a:normAutofit/>
          </a:bodyPr>
          <a:lstStyle/>
          <a:p>
            <a:r>
              <a:rPr lang="nb-NO" sz="2000" dirty="0" smtClean="0"/>
              <a:t>Historikk forts.</a:t>
            </a:r>
            <a:endParaRPr lang="nb-NO" sz="2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4128" y="1527243"/>
            <a:ext cx="9720071" cy="478211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 </a:t>
            </a:r>
            <a:r>
              <a:rPr lang="nb-NO" sz="4400" dirty="0"/>
              <a:t>Kommunestyret 18.02.2010: Elever fra Reinli skule overføres til Bagn, ellers ingen endringer.</a:t>
            </a:r>
          </a:p>
          <a:p>
            <a:pPr>
              <a:buFont typeface="Wingdings" panose="05000000000000000000" pitchFamily="2" charset="2"/>
              <a:buChar char="§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888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Fiolet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951</TotalTime>
  <Words>1995</Words>
  <Application>Microsoft Office PowerPoint</Application>
  <PresentationFormat>Widescreen</PresentationFormat>
  <Paragraphs>160</Paragraphs>
  <Slides>23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23</vt:i4>
      </vt:variant>
    </vt:vector>
  </HeadingPairs>
  <TitlesOfParts>
    <vt:vector size="31" baseType="lpstr">
      <vt:lpstr>Arial</vt:lpstr>
      <vt:lpstr>Arial Rounded MT Bold</vt:lpstr>
      <vt:lpstr>Calibri</vt:lpstr>
      <vt:lpstr>Tw Cen MT</vt:lpstr>
      <vt:lpstr>Tw Cen MT Condensed</vt:lpstr>
      <vt:lpstr>Wingdings</vt:lpstr>
      <vt:lpstr>Wingdings 3</vt:lpstr>
      <vt:lpstr>Integral</vt:lpstr>
      <vt:lpstr>Åpent møte, driftstilpasning skole</vt:lpstr>
      <vt:lpstr>Møtets innhold:</vt:lpstr>
      <vt:lpstr>Åpent møte 05.02.2015</vt:lpstr>
      <vt:lpstr>Bakgrunn for driftstilpasningsprosessen</vt:lpstr>
      <vt:lpstr>PowerPoint-presentasjon</vt:lpstr>
      <vt:lpstr>Bakgrunn forts.</vt:lpstr>
      <vt:lpstr>Et lite historisk tilbakeblikk</vt:lpstr>
      <vt:lpstr>Historikk forts.</vt:lpstr>
      <vt:lpstr>Historikk forts.</vt:lpstr>
      <vt:lpstr>Historikk forts.</vt:lpstr>
      <vt:lpstr>Bygg</vt:lpstr>
      <vt:lpstr>Bygg forts.</vt:lpstr>
      <vt:lpstr>skoleskyss</vt:lpstr>
      <vt:lpstr>Skoleskyss forts.</vt:lpstr>
      <vt:lpstr>Kvaliteten i skolen</vt:lpstr>
      <vt:lpstr>kulturbygg</vt:lpstr>
      <vt:lpstr>Bosetting</vt:lpstr>
      <vt:lpstr>De ansatte</vt:lpstr>
      <vt:lpstr>Barnas stemme</vt:lpstr>
      <vt:lpstr>Anbefalingen fra KS-konsulent</vt:lpstr>
      <vt:lpstr>KS-konsulent</vt:lpstr>
      <vt:lpstr>KS forts.</vt:lpstr>
      <vt:lpstr>Politisk nivå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Åpent møte, driftstilpasning skole</dc:title>
  <dc:creator>Inger Randi Islandsmoen Kleven</dc:creator>
  <cp:lastModifiedBy>Inger Randi Islandsmoen Kleven</cp:lastModifiedBy>
  <cp:revision>208</cp:revision>
  <dcterms:created xsi:type="dcterms:W3CDTF">2015-01-28T07:54:45Z</dcterms:created>
  <dcterms:modified xsi:type="dcterms:W3CDTF">2015-02-06T07:39:32Z</dcterms:modified>
</cp:coreProperties>
</file>